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notesMasterIdLst>
    <p:notesMasterId r:id="rId7"/>
  </p:notesMasterIdLst>
  <p:sldIdLst>
    <p:sldId id="263" r:id="rId2"/>
    <p:sldId id="257" r:id="rId3"/>
    <p:sldId id="267" r:id="rId4"/>
    <p:sldId id="26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C92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124" autoAdjust="0"/>
  </p:normalViewPr>
  <p:slideViewPr>
    <p:cSldViewPr>
      <p:cViewPr varScale="1">
        <p:scale>
          <a:sx n="83" d="100"/>
          <a:sy n="83" d="100"/>
        </p:scale>
        <p:origin x="-9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 vert="horz"/>
          <a:lstStyle/>
          <a:p>
            <a:pPr>
              <a:defRPr sz="1200"/>
            </a:pPr>
            <a:r>
              <a:rPr lang="en-US" sz="1200" dirty="0" smtClean="0"/>
              <a:t>K- </a:t>
            </a:r>
            <a:r>
              <a:rPr lang="en-US" sz="1200" dirty="0"/>
              <a:t>FLC (S) SM-EA</a:t>
            </a: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(Foglio3!$A$1,Foglio3!$C$1)</c:f>
              <c:strCache>
                <c:ptCount val="2"/>
                <c:pt idx="0">
                  <c:v>SM</c:v>
                </c:pt>
                <c:pt idx="1">
                  <c:v>EA</c:v>
                </c:pt>
              </c:strCache>
            </c:strRef>
          </c:cat>
          <c:val>
            <c:numRef>
              <c:f>(Foglio3!$A$5,Foglio3!$C$5)</c:f>
              <c:numCache>
                <c:formatCode>General</c:formatCode>
                <c:ptCount val="2"/>
                <c:pt idx="0">
                  <c:v>5.8</c:v>
                </c:pt>
                <c:pt idx="1">
                  <c:v>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0D-40EB-A5DB-ED37C521E68F}"/>
            </c:ext>
          </c:extLst>
        </c:ser>
        <c:shape val="box"/>
        <c:axId val="151044864"/>
        <c:axId val="151046400"/>
        <c:axId val="0"/>
      </c:bar3DChart>
      <c:catAx>
        <c:axId val="1510448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it-IT"/>
          </a:p>
        </c:txPr>
        <c:crossAx val="151046400"/>
        <c:crosses val="autoZero"/>
        <c:auto val="1"/>
        <c:lblAlgn val="ctr"/>
        <c:lblOffset val="100"/>
      </c:catAx>
      <c:valAx>
        <c:axId val="1510464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it-IT"/>
          </a:p>
        </c:txPr>
        <c:crossAx val="15104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K- </a:t>
            </a:r>
            <a:r>
              <a:rPr lang="en-US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FLC </a:t>
            </a: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(CSF) SM-EA</a:t>
            </a:r>
            <a:endParaRPr lang="en-US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694679088335"/>
          <c:y val="0.17265843435674399"/>
          <c:w val="0.87211212927193738"/>
          <c:h val="0.66105451337129106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(Foglio3!$A$1,Foglio3!$C$1)</c:f>
              <c:strCache>
                <c:ptCount val="2"/>
                <c:pt idx="0">
                  <c:v>SM</c:v>
                </c:pt>
                <c:pt idx="1">
                  <c:v>EA</c:v>
                </c:pt>
              </c:strCache>
            </c:strRef>
          </c:cat>
          <c:val>
            <c:numRef>
              <c:f>(Foglio3!$A$11,Foglio3!$C$11)</c:f>
              <c:numCache>
                <c:formatCode>General</c:formatCode>
                <c:ptCount val="2"/>
                <c:pt idx="0">
                  <c:v>3.3</c:v>
                </c:pt>
                <c:pt idx="1">
                  <c:v>0.47000000000000008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CA-40AB-ACD3-460A34F78C09}"/>
            </c:ext>
          </c:extLst>
        </c:ser>
        <c:shape val="box"/>
        <c:axId val="155875200"/>
        <c:axId val="155876736"/>
        <c:axId val="0"/>
      </c:bar3DChart>
      <c:catAx>
        <c:axId val="1558752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it-IT"/>
          </a:p>
        </c:txPr>
        <c:crossAx val="155876736"/>
        <c:crosses val="autoZero"/>
        <c:auto val="1"/>
        <c:lblAlgn val="ctr"/>
        <c:lblOffset val="100"/>
      </c:catAx>
      <c:valAx>
        <c:axId val="1558767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587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-INDEX 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SM/EA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Foglio4!$A$1</c:f>
              <c:strCache>
                <c:ptCount val="1"/>
                <c:pt idx="0">
                  <c:v>TIPO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Foglio4!$A$2:$A$31</c:f>
              <c:numCache>
                <c:formatCode>General</c:formatCode>
                <c:ptCount val="30"/>
                <c:pt idx="0">
                  <c:v>6</c:v>
                </c:pt>
                <c:pt idx="1">
                  <c:v>6.1</c:v>
                </c:pt>
                <c:pt idx="2">
                  <c:v>5</c:v>
                </c:pt>
                <c:pt idx="3">
                  <c:v>6.6</c:v>
                </c:pt>
                <c:pt idx="4">
                  <c:v>6.2</c:v>
                </c:pt>
                <c:pt idx="5">
                  <c:v>5</c:v>
                </c:pt>
                <c:pt idx="6">
                  <c:v>4</c:v>
                </c:pt>
                <c:pt idx="7">
                  <c:v>6</c:v>
                </c:pt>
                <c:pt idx="8">
                  <c:v>7</c:v>
                </c:pt>
                <c:pt idx="9">
                  <c:v>6.2</c:v>
                </c:pt>
                <c:pt idx="10">
                  <c:v>6.3</c:v>
                </c:pt>
                <c:pt idx="11">
                  <c:v>6.5</c:v>
                </c:pt>
                <c:pt idx="12">
                  <c:v>5.8</c:v>
                </c:pt>
                <c:pt idx="13">
                  <c:v>5.5</c:v>
                </c:pt>
                <c:pt idx="14">
                  <c:v>4.0999999999999996</c:v>
                </c:pt>
                <c:pt idx="15">
                  <c:v>5.8</c:v>
                </c:pt>
                <c:pt idx="16">
                  <c:v>6.6</c:v>
                </c:pt>
                <c:pt idx="17">
                  <c:v>6.2</c:v>
                </c:pt>
                <c:pt idx="18">
                  <c:v>6.1</c:v>
                </c:pt>
                <c:pt idx="19">
                  <c:v>5.8</c:v>
                </c:pt>
                <c:pt idx="20">
                  <c:v>5.7</c:v>
                </c:pt>
                <c:pt idx="21">
                  <c:v>5.9</c:v>
                </c:pt>
                <c:pt idx="22">
                  <c:v>5.8</c:v>
                </c:pt>
                <c:pt idx="23">
                  <c:v>6.1</c:v>
                </c:pt>
                <c:pt idx="24">
                  <c:v>6</c:v>
                </c:pt>
                <c:pt idx="25">
                  <c:v>6.4</c:v>
                </c:pt>
                <c:pt idx="26">
                  <c:v>6.8</c:v>
                </c:pt>
                <c:pt idx="27">
                  <c:v>5.8</c:v>
                </c:pt>
                <c:pt idx="28">
                  <c:v>6.8</c:v>
                </c:pt>
                <c:pt idx="29">
                  <c:v>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EC-469B-8730-9807A346C780}"/>
            </c:ext>
          </c:extLst>
        </c:ser>
        <c:ser>
          <c:idx val="1"/>
          <c:order val="1"/>
          <c:tx>
            <c:strRef>
              <c:f>Foglio4!$B$1</c:f>
              <c:strCache>
                <c:ptCount val="1"/>
                <c:pt idx="0">
                  <c:v>TIPO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Foglio4!$B$2:$B$31</c:f>
              <c:numCache>
                <c:formatCode>General</c:formatCode>
                <c:ptCount val="30"/>
                <c:pt idx="0">
                  <c:v>4</c:v>
                </c:pt>
                <c:pt idx="1">
                  <c:v>4.8</c:v>
                </c:pt>
                <c:pt idx="2">
                  <c:v>4.5</c:v>
                </c:pt>
                <c:pt idx="3">
                  <c:v>5</c:v>
                </c:pt>
                <c:pt idx="4">
                  <c:v>5</c:v>
                </c:pt>
                <c:pt idx="5">
                  <c:v>2.9</c:v>
                </c:pt>
                <c:pt idx="6">
                  <c:v>5</c:v>
                </c:pt>
                <c:pt idx="7">
                  <c:v>4</c:v>
                </c:pt>
                <c:pt idx="8">
                  <c:v>6</c:v>
                </c:pt>
                <c:pt idx="9">
                  <c:v>5</c:v>
                </c:pt>
                <c:pt idx="10">
                  <c:v>5.7</c:v>
                </c:pt>
                <c:pt idx="11">
                  <c:v>4.0999999999999996</c:v>
                </c:pt>
                <c:pt idx="12">
                  <c:v>5.5</c:v>
                </c:pt>
                <c:pt idx="13">
                  <c:v>2.1</c:v>
                </c:pt>
                <c:pt idx="14">
                  <c:v>5.5</c:v>
                </c:pt>
                <c:pt idx="15">
                  <c:v>4.0999999999999996</c:v>
                </c:pt>
                <c:pt idx="16">
                  <c:v>5.8</c:v>
                </c:pt>
                <c:pt idx="17">
                  <c:v>5.2</c:v>
                </c:pt>
                <c:pt idx="18">
                  <c:v>5</c:v>
                </c:pt>
                <c:pt idx="19">
                  <c:v>4</c:v>
                </c:pt>
                <c:pt idx="20">
                  <c:v>5.8</c:v>
                </c:pt>
                <c:pt idx="21">
                  <c:v>5.7</c:v>
                </c:pt>
                <c:pt idx="22">
                  <c:v>5.9</c:v>
                </c:pt>
                <c:pt idx="23">
                  <c:v>5.8</c:v>
                </c:pt>
                <c:pt idx="24">
                  <c:v>5.4</c:v>
                </c:pt>
                <c:pt idx="25">
                  <c:v>5.2</c:v>
                </c:pt>
                <c:pt idx="26">
                  <c:v>2</c:v>
                </c:pt>
                <c:pt idx="27">
                  <c:v>2.8</c:v>
                </c:pt>
                <c:pt idx="28">
                  <c:v>5.8</c:v>
                </c:pt>
                <c:pt idx="29">
                  <c:v>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6EC-469B-8730-9807A346C780}"/>
            </c:ext>
          </c:extLst>
        </c:ser>
        <c:gapWidth val="219"/>
        <c:overlap val="-27"/>
        <c:axId val="155804416"/>
        <c:axId val="155805952"/>
      </c:barChart>
      <c:catAx>
        <c:axId val="155804416"/>
        <c:scaling>
          <c:orientation val="minMax"/>
        </c:scaling>
        <c:axPos val="b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it-IT"/>
          </a:p>
        </c:txPr>
        <c:crossAx val="155805952"/>
        <c:crosses val="autoZero"/>
        <c:auto val="1"/>
        <c:lblAlgn val="ctr"/>
        <c:lblOffset val="100"/>
      </c:catAx>
      <c:valAx>
        <c:axId val="1558059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it-IT"/>
          </a:p>
        </c:txPr>
        <c:crossAx val="15580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014904280149569"/>
          <c:y val="0.9035221462380264"/>
          <c:w val="0.23669163140676455"/>
          <c:h val="7.847662344166515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it-IT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D75A2-A26F-4DAB-96BB-04258367702A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80CC8-F8B8-4A53-9339-65894442D72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3184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80CC8-F8B8-4A53-9339-65894442D72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80CC8-F8B8-4A53-9339-65894442D72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21082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1591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8681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7317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397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750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8792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8580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9697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8661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9458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1747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13B83092-208C-4D83-9116-C2E690F55D3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DFA986E6-EBB9-4D8C-A625-B94462F87D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0936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1498" y="1366948"/>
            <a:ext cx="8177584" cy="114448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STUDIO COMPARATIVO DEL K-INDEX E DELLE BANDE OLIGOCLONALI NELLA DIAGNOSI DIFFERENZIALE TRA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SCLEROSI MULTIPLA E ENCEFALITE AUTOIMMUNE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800" b="1" i="1" u="none" strike="noStrike" baseline="0" dirty="0">
                <a:solidFill>
                  <a:srgbClr val="1F1F1E"/>
                </a:solidFill>
                <a:latin typeface="Times New Roman" panose="02020603050405020304" pitchFamily="18" charset="0"/>
              </a:rPr>
              <a:t>M.C. Marciano</a:t>
            </a:r>
            <a:r>
              <a:rPr lang="it-IT" sz="1800" b="1" i="1" u="none" strike="noStrike" baseline="30000" dirty="0">
                <a:solidFill>
                  <a:srgbClr val="1F1F1E"/>
                </a:solidFill>
                <a:latin typeface="Times New Roman" panose="02020603050405020304" pitchFamily="18" charset="0"/>
              </a:rPr>
              <a:t>1</a:t>
            </a:r>
            <a:r>
              <a:rPr lang="it-IT" sz="1800" b="1" i="1" u="none" strike="noStrike" baseline="0" dirty="0">
                <a:solidFill>
                  <a:srgbClr val="1F1F1E"/>
                </a:solidFill>
                <a:latin typeface="Times New Roman" panose="02020603050405020304" pitchFamily="18" charset="0"/>
              </a:rPr>
              <a:t>, M. Romeo</a:t>
            </a:r>
            <a:r>
              <a:rPr lang="it-IT" sz="1800" b="1" i="1" u="none" strike="noStrike" baseline="30000" dirty="0">
                <a:solidFill>
                  <a:srgbClr val="1F1F1E"/>
                </a:solidFill>
                <a:latin typeface="Times New Roman" panose="02020603050405020304" pitchFamily="18" charset="0"/>
              </a:rPr>
              <a:t>1</a:t>
            </a:r>
            <a:r>
              <a:rPr lang="it-IT" sz="1800" b="1" i="1" u="none" strike="noStrike" baseline="0" dirty="0">
                <a:solidFill>
                  <a:srgbClr val="1F1F1E"/>
                </a:solidFill>
                <a:latin typeface="Times New Roman" panose="02020603050405020304" pitchFamily="18" charset="0"/>
              </a:rPr>
              <a:t>, G. Ilacqua</a:t>
            </a:r>
            <a:r>
              <a:rPr lang="it-IT" sz="1800" b="1" i="1" u="none" strike="noStrike" baseline="30000" dirty="0">
                <a:solidFill>
                  <a:srgbClr val="1F1F1E"/>
                </a:solidFill>
                <a:latin typeface="Times New Roman" panose="02020603050405020304" pitchFamily="18" charset="0"/>
              </a:rPr>
              <a:t>1</a:t>
            </a:r>
            <a:r>
              <a:rPr lang="it-IT" sz="1800" b="1" i="1" u="none" strike="noStrike" baseline="0" dirty="0">
                <a:solidFill>
                  <a:srgbClr val="1F1F1E"/>
                </a:solidFill>
                <a:latin typeface="Times New Roman" panose="02020603050405020304" pitchFamily="18" charset="0"/>
              </a:rPr>
              <a:t>, V. </a:t>
            </a:r>
            <a:r>
              <a:rPr lang="it-IT" sz="1800" b="1" i="1" u="none" strike="noStrike" baseline="0" dirty="0" smtClean="0">
                <a:solidFill>
                  <a:srgbClr val="1F1F1E"/>
                </a:solidFill>
                <a:latin typeface="Times New Roman" panose="02020603050405020304" pitchFamily="18" charset="0"/>
              </a:rPr>
              <a:t>Dattola</a:t>
            </a:r>
            <a:r>
              <a:rPr lang="it-IT" sz="1800" b="1" i="1" u="none" strike="noStrike" baseline="30000" dirty="0" smtClean="0">
                <a:solidFill>
                  <a:srgbClr val="1F1F1E"/>
                </a:solidFill>
                <a:latin typeface="Times New Roman" panose="02020603050405020304" pitchFamily="18" charset="0"/>
              </a:rPr>
              <a:t>2</a:t>
            </a:r>
            <a:r>
              <a:rPr lang="it-IT" sz="1800" b="1" i="1" u="none" strike="noStrike" baseline="0" dirty="0" smtClean="0">
                <a:solidFill>
                  <a:srgbClr val="1F1F1E"/>
                </a:solidFill>
                <a:latin typeface="Times New Roman" panose="02020603050405020304" pitchFamily="18" charset="0"/>
              </a:rPr>
              <a:t>, B</a:t>
            </a:r>
            <a:r>
              <a:rPr lang="it-IT" sz="1800" b="1" i="1" u="none" strike="noStrike" baseline="0" dirty="0">
                <a:solidFill>
                  <a:srgbClr val="1F1F1E"/>
                </a:solidFill>
                <a:latin typeface="Times New Roman" panose="02020603050405020304" pitchFamily="18" charset="0"/>
              </a:rPr>
              <a:t>. Modafferi</a:t>
            </a:r>
            <a:r>
              <a:rPr lang="it-IT" sz="1800" b="1" i="1" u="none" strike="noStrike" baseline="30000" dirty="0">
                <a:solidFill>
                  <a:srgbClr val="1F1F1E"/>
                </a:solidFill>
                <a:latin typeface="Times New Roman" panose="02020603050405020304" pitchFamily="18" charset="0"/>
              </a:rPr>
              <a:t>1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U.O.C. Laboratorio </a:t>
            </a:r>
            <a:r>
              <a:rPr lang="it-IT" sz="1600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Analisi</a:t>
            </a:r>
            <a:r>
              <a:rPr lang="it-IT" sz="1600" b="1" i="1" u="none" strike="noStrike" baseline="30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it-IT" sz="1600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it-IT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Grande Ospedale Metropolitano“</a:t>
            </a:r>
            <a:r>
              <a:rPr lang="it-IT" sz="16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Bianchi-Melacrino-Morelli</a:t>
            </a:r>
            <a:r>
              <a:rPr lang="it-IT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’’ Reggio Calabria </a:t>
            </a:r>
            <a:r>
              <a:rPr lang="it-IT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it-IT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16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U.O.C.</a:t>
            </a:r>
            <a:r>
              <a:rPr lang="it-IT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600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Neurologia</a:t>
            </a:r>
            <a:r>
              <a:rPr lang="it-IT" sz="1600" b="1" i="1" u="none" strike="noStrike" baseline="30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it-IT" sz="1600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, Grande </a:t>
            </a:r>
            <a:r>
              <a:rPr lang="it-IT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Ospedale Metropolitano“</a:t>
            </a:r>
            <a:r>
              <a:rPr lang="it-IT" sz="16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Bianchi-Melacrino-Morelli</a:t>
            </a:r>
            <a:r>
              <a:rPr lang="it-IT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’’ Reggio Calabria </a:t>
            </a:r>
            <a: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t-IT" sz="13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3429000"/>
            <a:ext cx="9144000" cy="321468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6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INTRODUZIONE</a:t>
            </a:r>
            <a:endParaRPr lang="it-IT" sz="6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6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6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L'analisi del liquido cerebrospinale (CSF) è della massima importanza per la diagnosi differenziale dei pazienti con sospetta sclerosi multipla (SM) o con Encefalite Autoimmune (EA). La valutazione della produzione intratecale di immunoglobuline di tipo G (IgG) nel liquido cerebrospinale (CSF) fa parte dell'iter diagnostico per la sclerosi multipla (SM) e per l’Encefalite Autoimmune (EA). Attualmente il </a:t>
            </a:r>
            <a:r>
              <a:rPr lang="it-IT" sz="6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gold</a:t>
            </a:r>
            <a:r>
              <a:rPr lang="it-IT" sz="6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standard per determinare la sintesi intratecale di IgG è il rilevamento di Bande </a:t>
            </a:r>
            <a:r>
              <a:rPr lang="it-IT" sz="6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Oligoclonali</a:t>
            </a:r>
            <a:r>
              <a:rPr lang="it-IT" sz="6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(OCB) nel liquido cerebrospinale (CSF) e nel siero tramite metodica di </a:t>
            </a:r>
            <a:r>
              <a:rPr lang="it-IT" sz="6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isoelettrofocusing</a:t>
            </a:r>
            <a:r>
              <a:rPr lang="it-IT" sz="6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(IEF). Tuttavia, l'IEF è una tecnica laboriosa e dispendiosa in termini di tempo che presenta ancora lo svantaggio di essere a volte difficile da analizzare visivamente, rendendola suscettibile di interpretazioni errate. </a:t>
            </a:r>
            <a:r>
              <a:rPr lang="it-IT" sz="6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Mentre </a:t>
            </a:r>
            <a:r>
              <a:rPr lang="it-IT" sz="6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la rilevazione delle bande </a:t>
            </a:r>
            <a:r>
              <a:rPr lang="it-IT" sz="6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oligoclonali</a:t>
            </a:r>
            <a:r>
              <a:rPr lang="it-IT" sz="6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è un metodo qualitativo, esistono altre tecniche che valutano quantitativamente la sintesi intratecale di IgG nel liquido cerebrospinale, come l'indice di Link e il diagramma di </a:t>
            </a:r>
            <a:r>
              <a:rPr lang="it-IT" sz="6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Reiber</a:t>
            </a:r>
            <a:r>
              <a:rPr lang="it-IT" sz="6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(Fig.1). Più recentemente, è stato considerato valido il dosaggio delle catene leggere libere (FLC) di </a:t>
            </a:r>
            <a:r>
              <a:rPr lang="it-IT" sz="60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IgG</a:t>
            </a:r>
            <a:r>
              <a:rPr lang="it-IT" sz="6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nel liquido cerebrospinale, in particolare le FLC di tipo Kappa (κ-FLC) considerate come un nuovo </a:t>
            </a:r>
            <a:r>
              <a:rPr lang="it-IT" sz="60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biomarcatore</a:t>
            </a:r>
            <a:r>
              <a:rPr lang="it-IT" sz="6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di infiammazione del sistema nervoso (1). Studi recenti hanno mostrato un’accuratezza diagnostica della sintesi </a:t>
            </a:r>
            <a:r>
              <a:rPr lang="it-IT" sz="60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intratecale</a:t>
            </a:r>
            <a:r>
              <a:rPr lang="it-IT" sz="6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di κ-FLC nella SM con sensibilità e specificità di circa il 90% simile all'OCB (2). </a:t>
            </a:r>
          </a:p>
          <a:p>
            <a:pPr algn="just"/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53E498F7-CB73-41D1-B42A-6F6B4F377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428604"/>
            <a:ext cx="2728672" cy="78581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383A261C-D6D2-40A4-952A-B8AE29580E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214290"/>
            <a:ext cx="1951040" cy="157163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12BCBF90-D60C-47C9-88DC-9473FB38A4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0"/>
            <a:ext cx="2121798" cy="18573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71612"/>
            <a:ext cx="6516216" cy="2428892"/>
          </a:xfrm>
        </p:spPr>
        <p:txBody>
          <a:bodyPr>
            <a:normAutofit fontScale="92500" lnSpcReduction="20000"/>
          </a:bodyPr>
          <a:lstStyle/>
          <a:p>
            <a:pPr marL="34290" indent="0">
              <a:buNone/>
            </a:pPr>
            <a:endParaRPr lang="it-IT" sz="18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buNone/>
            </a:pPr>
            <a:endParaRPr lang="it-IT" sz="18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spcBef>
                <a:spcPts val="0"/>
              </a:spcBef>
              <a:buNone/>
            </a:pPr>
            <a:endParaRPr lang="it-IT" sz="18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spcBef>
                <a:spcPts val="0"/>
              </a:spcBef>
              <a:buNone/>
            </a:pPr>
            <a:endParaRPr lang="it-IT" sz="18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spcBef>
                <a:spcPts val="0"/>
              </a:spcBef>
              <a:buNone/>
            </a:pPr>
            <a:endParaRPr lang="it-IT" sz="18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spcBef>
                <a:spcPts val="0"/>
              </a:spcBef>
              <a:buNone/>
            </a:pPr>
            <a:endParaRPr lang="it-IT" sz="18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spcBef>
                <a:spcPts val="0"/>
              </a:spcBef>
              <a:buNone/>
            </a:pPr>
            <a:endParaRPr lang="it-IT" sz="18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spcBef>
                <a:spcPts val="0"/>
              </a:spcBef>
              <a:buNone/>
            </a:pPr>
            <a:r>
              <a:rPr lang="it-IT" sz="17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MATERIALI </a:t>
            </a:r>
            <a:r>
              <a:rPr lang="it-IT" sz="17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 METODI </a:t>
            </a:r>
            <a:endParaRPr lang="it-IT" sz="17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spcBef>
                <a:spcPts val="0"/>
              </a:spcBef>
              <a:buNone/>
            </a:pPr>
            <a:endParaRPr lang="it-IT" sz="14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Sono </a:t>
            </a:r>
            <a:r>
              <a:rPr lang="it-IT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stati presi in esame 30 pazienti con diagnosi di Sclerosi Multipla e 30 pazienti con diagnosi di Encefalite Autoimmune ricoverati 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presso la UOC di Neurologia del GOM di Reggio 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Calabria</a:t>
            </a:r>
            <a:r>
              <a:rPr lang="it-IT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dal gennaio 2022 al gennaio 2024.</a:t>
            </a:r>
            <a:endParaRPr lang="it-IT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B9125DA9-C0F0-486A-B2D8-ED8207C7F5FA}"/>
              </a:ext>
            </a:extLst>
          </p:cNvPr>
          <p:cNvPicPr/>
          <p:nvPr/>
        </p:nvPicPr>
        <p:blipFill rotWithShape="1">
          <a:blip r:embed="rId2"/>
          <a:srcRect l="9399" t="5709" r="13583" b="3373"/>
          <a:stretch/>
        </p:blipFill>
        <p:spPr bwMode="auto">
          <a:xfrm>
            <a:off x="6643702" y="2786058"/>
            <a:ext cx="2256884" cy="226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xmlns="" id="{80545D74-34F9-4ECE-8802-CA10D3C3D3FC}"/>
              </a:ext>
            </a:extLst>
          </p:cNvPr>
          <p:cNvSpPr txBox="1">
            <a:spLocks/>
          </p:cNvSpPr>
          <p:nvPr/>
        </p:nvSpPr>
        <p:spPr>
          <a:xfrm>
            <a:off x="0" y="116634"/>
            <a:ext cx="8786272" cy="1440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6335DC6E-C3AF-40B8-A7BE-70724E551491}"/>
              </a:ext>
            </a:extLst>
          </p:cNvPr>
          <p:cNvSpPr txBox="1"/>
          <p:nvPr/>
        </p:nvSpPr>
        <p:spPr>
          <a:xfrm>
            <a:off x="6572264" y="514351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 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5810B847-8514-4F28-B1D2-D59BE2A7A4D1}"/>
              </a:ext>
            </a:extLst>
          </p:cNvPr>
          <p:cNvSpPr txBox="1"/>
          <p:nvPr/>
        </p:nvSpPr>
        <p:spPr>
          <a:xfrm>
            <a:off x="1" y="214290"/>
            <a:ext cx="80724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" indent="0">
              <a:lnSpc>
                <a:spcPct val="120000"/>
              </a:lnSpc>
              <a:buNone/>
            </a:pPr>
            <a:endParaRPr lang="it-IT" sz="16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lnSpc>
                <a:spcPct val="120000"/>
              </a:lnSpc>
              <a:buNone/>
            </a:pPr>
            <a:endParaRPr lang="it-IT" sz="1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lnSpc>
                <a:spcPct val="120000"/>
              </a:lnSpc>
              <a:buNone/>
            </a:pPr>
            <a:endParaRPr lang="it-IT" sz="16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lnSpc>
                <a:spcPct val="120000"/>
              </a:lnSpc>
              <a:buNone/>
            </a:pPr>
            <a:endParaRPr lang="it-IT" sz="16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lnSpc>
                <a:spcPct val="120000"/>
              </a:lnSpc>
              <a:buNone/>
            </a:pPr>
            <a:r>
              <a:rPr lang="it-IT" sz="16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OBIETTIVO </a:t>
            </a:r>
            <a:r>
              <a:rPr lang="it-IT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DELLO STUDIO</a:t>
            </a:r>
          </a:p>
          <a:p>
            <a:pPr indent="0">
              <a:buNone/>
            </a:pP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L’obiettivo del presente studio è quello di confermare quanto stabilito e approvato nel settembre 2024 a Copenaghen, dal Comitato europeo per le cure e la Ricerca sulla sclerosi multipla (ECTRIMS) ovvero la presenza di elevati valori di 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catene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leggere Kappa di IgG nei pazienti con SM, confrontati con quelli riscontrati nei pazienti affetti da encefalite autoimmune 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da noi studiati, in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modo da effettuare una diagnosi differenziale. </a:t>
            </a:r>
            <a:endParaRPr lang="it-IT" sz="15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buNone/>
            </a:pPr>
            <a:endParaRPr lang="it-IT" sz="15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744CA614-847E-4997-8ED8-063A741A270D}"/>
              </a:ext>
            </a:extLst>
          </p:cNvPr>
          <p:cNvSpPr txBox="1"/>
          <p:nvPr/>
        </p:nvSpPr>
        <p:spPr>
          <a:xfrm>
            <a:off x="0" y="3143248"/>
            <a:ext cx="684076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" indent="0">
              <a:buNone/>
            </a:pP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it-IT" sz="18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buNone/>
            </a:pPr>
            <a:endParaRPr lang="it-IT" sz="18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buNone/>
            </a:pPr>
            <a:endParaRPr lang="it-IT" sz="14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buNone/>
            </a:pP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ogni paziente esaminato è stato preso in considerazione l’età, il sesso, dati laboratoristici, esame chimico-fisico del liquor. I dosaggi delle k-FLC nel siero e nel liquor sono stati effettuati tramite metodica nefelometrica (BN </a:t>
            </a:r>
            <a:r>
              <a:rPr lang="it-IT" sz="15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ProSpec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® Siemens) e sono stati presi in considerazione i seguenti parametri: </a:t>
            </a:r>
          </a:p>
          <a:p>
            <a:pPr marL="34290" indent="0">
              <a:buNone/>
            </a:pP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• Quoziente Albuminico; </a:t>
            </a:r>
          </a:p>
          <a:p>
            <a:pPr marL="34290" indent="0">
              <a:buNone/>
            </a:pP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• IgG Index (Indice di Link); </a:t>
            </a:r>
          </a:p>
          <a:p>
            <a:pPr marL="34290" indent="0">
              <a:buNone/>
            </a:pPr>
            <a:r>
              <a:rPr lang="el-GR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• κ-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FLC siero/liquor; </a:t>
            </a:r>
          </a:p>
          <a:p>
            <a:pPr marL="34290" indent="0">
              <a:buNone/>
            </a:pPr>
            <a:r>
              <a:rPr lang="el-GR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• κ-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Index; </a:t>
            </a:r>
            <a:endParaRPr lang="it-IT" sz="15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buNone/>
            </a:pP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Il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k-index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viene calcolato dal rapporto tra quoziente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k-FLC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liquor e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k-FLC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siero e il quoziente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albuminico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(3)</a:t>
            </a:r>
          </a:p>
          <a:p>
            <a:pPr marL="34290" indent="0">
              <a:buNone/>
            </a:pPr>
            <a:endParaRPr lang="it-IT" sz="1500" dirty="0"/>
          </a:p>
        </p:txBody>
      </p:sp>
      <p:sp>
        <p:nvSpPr>
          <p:cNvPr id="10" name="Rettangolo 9"/>
          <p:cNvSpPr/>
          <p:nvPr/>
        </p:nvSpPr>
        <p:spPr>
          <a:xfrm>
            <a:off x="0" y="214290"/>
            <a:ext cx="8429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Più recentemente, è stato considerato valido il dosaggio delle catene leggere libere (FLC) di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IgG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nel liquido cerebrospinale, in particolare le FLC di tipo Kappa (κ-FLC) considerate come un nuovo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biomarcatore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di infiammazione del sistema nervoso (1). Studi recenti hanno mostrato un’accuratezza diagnostica della sintesi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intratecale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di κ-FLC nella SM con sensibilità e specificità di circa il 90% simile all'OCB (2). </a:t>
            </a:r>
            <a:endParaRPr lang="it-IT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28794" y="1714489"/>
            <a:ext cx="6671860" cy="4332428"/>
          </a:xfrm>
        </p:spPr>
        <p:txBody>
          <a:bodyPr>
            <a:normAutofit/>
          </a:bodyPr>
          <a:lstStyle/>
          <a:p>
            <a:pPr marL="34290" indent="0">
              <a:buNone/>
            </a:pPr>
            <a:endParaRPr lang="it-IT" sz="1600" b="1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buNone/>
            </a:pPr>
            <a:r>
              <a:rPr lang="it-IT" sz="16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RISULTATI</a:t>
            </a:r>
            <a:r>
              <a:rPr lang="it-IT" sz="18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it-IT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" indent="0">
              <a:buNone/>
            </a:pP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 pazienti con SM hanno presentato dei valori di k-FLC sieriche con una media del 5.8 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mg/L</a:t>
            </a:r>
            <a:r>
              <a:rPr lang="it-IT" sz="15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e le </a:t>
            </a:r>
            <a:r>
              <a:rPr lang="it-IT" sz="1500" b="0" i="0" u="none" strike="noStrike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k-FLC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liquorali con una media di 3.3 mg/L. Abbiamo riscontrato che le catene leggere k-FLC liquorali dei pazienti con SM sono risultate aumentate rispetto a quelle ottenute sul liquor dei pazienti con EA che 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invece</a:t>
            </a:r>
            <a:r>
              <a:rPr lang="it-IT" sz="15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presentano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una media di 0,47 mg/L. 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I pazienti con EA presentano una media di 7,25 per le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k-FLC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5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sieriche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(Fig.3, Fig.4).</a:t>
            </a:r>
            <a:endParaRPr lang="it-IT" sz="15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E4F3F36-A99A-4B32-A24E-EBB5DB93FC3B}"/>
              </a:ext>
            </a:extLst>
          </p:cNvPr>
          <p:cNvSpPr txBox="1"/>
          <p:nvPr/>
        </p:nvSpPr>
        <p:spPr>
          <a:xfrm>
            <a:off x="4786314" y="635795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 </a:t>
            </a:r>
            <a:r>
              <a:rPr lang="it-IT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7DDD2A98-F129-481A-80B5-5039744407FE}"/>
              </a:ext>
            </a:extLst>
          </p:cNvPr>
          <p:cNvSpPr txBox="1"/>
          <p:nvPr/>
        </p:nvSpPr>
        <p:spPr>
          <a:xfrm>
            <a:off x="285720" y="307181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 </a:t>
            </a:r>
            <a:r>
              <a:rPr lang="it-IT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60A0E763-7433-45A6-9AE4-77DD0281CAF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810" t="24435" r="42029" b="33097"/>
          <a:stretch/>
        </p:blipFill>
        <p:spPr>
          <a:xfrm>
            <a:off x="1275462" y="297519"/>
            <a:ext cx="533888" cy="2046989"/>
          </a:xfrm>
          <a:prstGeom prst="rect">
            <a:avLst/>
          </a:prstGeom>
        </p:spPr>
      </p:pic>
      <p:sp>
        <p:nvSpPr>
          <p:cNvPr id="10" name="Parentesi graffa chiusa 9">
            <a:extLst>
              <a:ext uri="{FF2B5EF4-FFF2-40B4-BE49-F238E27FC236}">
                <a16:creationId xmlns:a16="http://schemas.microsoft.com/office/drawing/2014/main" xmlns="" id="{403456EB-AE5A-4C9E-9F98-760A07A6B2D0}"/>
              </a:ext>
            </a:extLst>
          </p:cNvPr>
          <p:cNvSpPr/>
          <p:nvPr/>
        </p:nvSpPr>
        <p:spPr>
          <a:xfrm rot="5400000">
            <a:off x="673857" y="2373550"/>
            <a:ext cx="210208" cy="4712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49E342E8-4790-40AF-878E-AF1A9DC622B7}"/>
              </a:ext>
            </a:extLst>
          </p:cNvPr>
          <p:cNvSpPr txBox="1"/>
          <p:nvPr/>
        </p:nvSpPr>
        <p:spPr>
          <a:xfrm>
            <a:off x="510519" y="275459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 3</a:t>
            </a:r>
          </a:p>
        </p:txBody>
      </p:sp>
      <p:sp>
        <p:nvSpPr>
          <p:cNvPr id="16" name="Parentesi graffa chiusa 15">
            <a:extLst>
              <a:ext uri="{FF2B5EF4-FFF2-40B4-BE49-F238E27FC236}">
                <a16:creationId xmlns:a16="http://schemas.microsoft.com/office/drawing/2014/main" xmlns="" id="{1E371EC0-F5A5-49B3-B95B-BD3C9553AF8F}"/>
              </a:ext>
            </a:extLst>
          </p:cNvPr>
          <p:cNvSpPr/>
          <p:nvPr/>
        </p:nvSpPr>
        <p:spPr>
          <a:xfrm rot="5400000">
            <a:off x="1389668" y="2388806"/>
            <a:ext cx="257926" cy="4712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21EA4D9D-B549-4E92-B8A0-58E68508D060}"/>
              </a:ext>
            </a:extLst>
          </p:cNvPr>
          <p:cNvSpPr txBox="1"/>
          <p:nvPr/>
        </p:nvSpPr>
        <p:spPr>
          <a:xfrm>
            <a:off x="1180055" y="2760953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 2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B07BD1FD-846A-48DB-8501-12C07C3AE98D}"/>
              </a:ext>
            </a:extLst>
          </p:cNvPr>
          <p:cNvSpPr txBox="1"/>
          <p:nvPr/>
        </p:nvSpPr>
        <p:spPr>
          <a:xfrm>
            <a:off x="2000233" y="234953"/>
            <a:ext cx="689224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it-IT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Per il rilevamento delle bande </a:t>
            </a:r>
            <a:r>
              <a:rPr lang="it-IT" sz="15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oligoclonali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(OCB) è stata utilizzata la tecnica dell’</a:t>
            </a:r>
            <a:r>
              <a:rPr lang="it-IT" sz="15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isoelettrofocusing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(IEF) dove abbiamo considerato i seguenti pattern : </a:t>
            </a:r>
          </a:p>
          <a:p>
            <a:pPr algn="just">
              <a:buFont typeface="Arial" pitchFamily="34" charset="0"/>
              <a:buChar char="•"/>
            </a:pPr>
            <a:r>
              <a:rPr lang="it-IT" sz="15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5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Tipo 2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ovvero OCB solo nel CSF e non nel siero (sintesi intratecale delle IgG) </a:t>
            </a:r>
          </a:p>
          <a:p>
            <a:pPr algn="just">
              <a:buFont typeface="Arial" pitchFamily="34" charset="0"/>
              <a:buChar char="•"/>
            </a:pPr>
            <a:r>
              <a:rPr lang="it-IT" sz="15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5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Tipo </a:t>
            </a:r>
            <a:r>
              <a:rPr lang="it-IT" sz="15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3,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ovvero OCB nel liquido cerebrospinale e siero con bande aggiuntive nel liquido cerebrospinale. 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(Fig.</a:t>
            </a:r>
            <a:r>
              <a:rPr lang="it-IT" sz="15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2)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E5402A86-507E-42AD-902E-9657A92238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125" t="27671" r="46758" b="30075"/>
          <a:stretch/>
        </p:blipFill>
        <p:spPr>
          <a:xfrm>
            <a:off x="539552" y="329492"/>
            <a:ext cx="533888" cy="2036670"/>
          </a:xfrm>
          <a:prstGeom prst="rect">
            <a:avLst/>
          </a:prstGeom>
        </p:spPr>
      </p:pic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xmlns="" id="{710F93C3-9AFF-43CF-9027-3E0904CF92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68977502"/>
              </p:ext>
            </p:extLst>
          </p:nvPr>
        </p:nvGraphicFramePr>
        <p:xfrm>
          <a:off x="4610458" y="4000504"/>
          <a:ext cx="4533542" cy="2476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xmlns="" id="{7607D4C4-C32A-4F37-9CFC-CBC2085D75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18873296"/>
              </p:ext>
            </p:extLst>
          </p:nvPr>
        </p:nvGraphicFramePr>
        <p:xfrm>
          <a:off x="500034" y="3929066"/>
          <a:ext cx="4188380" cy="2508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7DDD2A98-F129-481A-80B5-5039744407FE}"/>
              </a:ext>
            </a:extLst>
          </p:cNvPr>
          <p:cNvSpPr txBox="1"/>
          <p:nvPr/>
        </p:nvSpPr>
        <p:spPr>
          <a:xfrm>
            <a:off x="857224" y="6357958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 </a:t>
            </a:r>
            <a:r>
              <a:rPr lang="it-IT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7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4E08FB42-A63B-463D-9D8B-E69C9CA158F6}"/>
              </a:ext>
            </a:extLst>
          </p:cNvPr>
          <p:cNvSpPr txBox="1"/>
          <p:nvPr/>
        </p:nvSpPr>
        <p:spPr>
          <a:xfrm>
            <a:off x="214282" y="4738474"/>
            <a:ext cx="87868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5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riferimento al nostro studio , il valore ottenuto del k- index conferma la presenza di OCB nel liquor sia per i pazienti con Sclerosi Multipla che con EA, anche se c’è differenza tra i due gruppi da noi considerati. </a:t>
            </a:r>
            <a:endParaRPr lang="it-IT" sz="15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Infatti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il k-index risulta aumentato nei pazienti con pattern di tipo 2 rispetto a quelli con pattern di tipo 3. Considerato il valore del k </a:t>
            </a:r>
            <a:r>
              <a:rPr lang="it-IT" sz="1500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-index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6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,1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come 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cut-off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stabilito in letteratura (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it-IT" sz="1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,4),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quello ottenuto dal nostro studio per i pazienti con SM oscilla tra 4,5 e 6,5 confermato dalla presenza delle OCB+, mentre </a:t>
            </a:r>
            <a:r>
              <a:rPr lang="it-IT" sz="15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per i pazienti con EA</a:t>
            </a:r>
            <a:r>
              <a:rPr lang="it-IT" sz="15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oscilla tra  </a:t>
            </a:r>
            <a:r>
              <a:rPr lang="it-IT" sz="150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2,5-5,5, confermato anche in questo caso dalle </a:t>
            </a:r>
            <a:r>
              <a:rPr lang="it-IT" sz="1500" i="0" u="none" strike="noStrike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OCB+</a:t>
            </a:r>
            <a:r>
              <a:rPr lang="it-IT" sz="150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(Fig. 5).</a:t>
            </a:r>
            <a:endParaRPr lang="it-IT" sz="15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it-IT" sz="15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it-IT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it-IT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it-IT" sz="16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C105A009-CB3B-4425-AF50-679EDE9E7300}"/>
              </a:ext>
            </a:extLst>
          </p:cNvPr>
          <p:cNvSpPr txBox="1"/>
          <p:nvPr/>
        </p:nvSpPr>
        <p:spPr>
          <a:xfrm>
            <a:off x="642910" y="435769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 5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xmlns="" id="{24E634F5-DA71-400E-97F7-AF4157F052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6360550"/>
              </p:ext>
            </p:extLst>
          </p:nvPr>
        </p:nvGraphicFramePr>
        <p:xfrm>
          <a:off x="571472" y="285728"/>
          <a:ext cx="7722048" cy="4233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1278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71470" y="142852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1700" b="1" dirty="0">
                <a:solidFill>
                  <a:srgbClr val="00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CONCLUSIONI </a:t>
            </a:r>
            <a:endParaRPr lang="it-IT" sz="1700" b="1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Questi </a:t>
            </a:r>
            <a:r>
              <a:rPr lang="it-IT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risultati hanno confermato il nostro precedente studio di considerare il k-index come marcatore di prima linea altamente sensibile e facile da utilizzare per la diagnosi differenziale tra Sclerosi Multipla ed Encefaliti 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Autoimmuni  Nel </a:t>
            </a:r>
            <a:r>
              <a:rPr lang="it-IT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presente studio, i risultati di k-index hanno presentato un tasso di concordanza elevato con i risultati OCB+, dimostrando che, la probabilità di ottenere lo stesso risultato con il rilevamento di OCB e k-index è estremamente 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alta</a:t>
            </a:r>
            <a:r>
              <a:rPr lang="it-IT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(4,5).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Tali </a:t>
            </a:r>
            <a:r>
              <a:rPr lang="it-IT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risultati, preliminari e non conclusivi, vista l'esiguità del campione analizzato, hanno dimostrato che la presenza di incremento di k-FLC nel LCR nei pazienti con Sclerosi Multipla è maggiore rispetto alle k-FLC dei pazienti con EA. Pertanto, un incremento del k-index potrebbe essere considerato come marker di diagnosi differenziale tra SM e EA. Ulteriori studi, con un maggior numero di pazienti, sono necessari per un’eventuale conferma del dato ottenuto. </a:t>
            </a:r>
            <a:r>
              <a:rPr lang="it-I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" indent="0">
              <a:buNone/>
            </a:pPr>
            <a:endParaRPr lang="it-IT" sz="1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r>
              <a:rPr kumimoji="0" lang="it-IT" sz="1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IBLIOGRAFIA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it-IT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). P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Natali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R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it-IT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Bedin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G. Bernardi et al. Inter-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Concordance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of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Cerebrospinal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Fluid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and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Serum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Kappa Free Light Chain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Measurements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Biomolecules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2022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May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7;12(5):677.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2).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E.Monreal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J.I. Fernandez-Velasco, A. Garcia-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soidan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et al.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Establishing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 best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combination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of the kappa free light chain index and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oligoclonal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bands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for an accurate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of multiple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sclerosis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Front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Immunol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2023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Oct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25:14:1288169. </a:t>
            </a:r>
            <a:endParaRPr kumimoji="0" lang="it-IT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3) I. Crespi,D. Vecchio, R. Serino, </a:t>
            </a:r>
            <a:r>
              <a:rPr lang="it-IT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it-IT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K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Reliable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marker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Intrathecal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Alternative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Multiple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Sclerosis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Diagnostic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Work-up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it-IT" sz="16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Clin</a:t>
            </a:r>
            <a:r>
              <a:rPr lang="it-IT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</a:t>
            </a:r>
            <a:r>
              <a:rPr lang="it-IT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2019 </a:t>
            </a:r>
            <a:r>
              <a:rPr lang="it-IT" sz="16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Apr</a:t>
            </a:r>
            <a:r>
              <a:rPr lang="it-IT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2;8(4):446.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4) 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RB.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Domingues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MVD Santos, D.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Salomao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al.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Concordance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rate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oligoclonal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bands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the Kappa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Arq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Neuropsiquiatr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2024 Mar;82(3):1-5.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G. De Napoli, M.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Gastaldi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P.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Natali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et al. Kappa index in the diagnostic work-up of autoimmune encephalitis . 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Neurol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Sci. 2024 </a:t>
            </a:r>
            <a:r>
              <a:rPr lang="it-IT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Aug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15:463:123146.</a:t>
            </a:r>
          </a:p>
          <a:p>
            <a:pPr>
              <a:buNone/>
            </a:pPr>
            <a:endParaRPr lang="en-US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" indent="0">
              <a:buNone/>
            </a:pP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it-IT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Viol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776</TotalTime>
  <Words>994</Words>
  <Application>Microsoft Office PowerPoint</Application>
  <PresentationFormat>Presentazione su schermo (4:3)</PresentationFormat>
  <Paragraphs>69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Base</vt:lpstr>
      <vt:lpstr>              STUDIO COMPARATIVO DEL K-INDEX E DELLE BANDE OLIGOCLONALI NELLA DIAGNOSI DIFFERENZIALE TRA  SCLEROSI MULTIPLA E ENCEFALITE AUTOIMMUNE  M.C. Marciano1, M. Romeo1, G. Ilacqua1, V. Dattola2, B. Modafferi1  U.O.C. Laboratorio Analisi1, Grande Ospedale Metropolitano“Bianchi-Melacrino-Morelli’’ Reggio Calabria  U.O.C. Neurologia2 , Grande Ospedale Metropolitano“Bianchi-Melacrino-Morelli’’ Reggio Calabria        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CORRELAZIONE DEI  LIVELLI PLASMATICI DI VITAMINA D25 OH  E MALATTIE NEUROLOGICHE   M.C. Marciano, 1G. Ilacqua1, M. Romeo1V. Dattola2, B. Modafferi1 U.O.C. Laboratorio Analisi1, U.O.C. Neurologia2,  Grande Ospedale Metropolitano, Bianchi-Melacrino-Morelli,   Reggio Calabria</dc:title>
  <dc:creator>tossicologia.lab</dc:creator>
  <cp:lastModifiedBy>sebia</cp:lastModifiedBy>
  <cp:revision>136</cp:revision>
  <dcterms:created xsi:type="dcterms:W3CDTF">2024-09-13T09:39:40Z</dcterms:created>
  <dcterms:modified xsi:type="dcterms:W3CDTF">2024-11-18T07:18:30Z</dcterms:modified>
</cp:coreProperties>
</file>